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6488" r:id="rId4"/>
    <p:sldId id="6490" r:id="rId5"/>
    <p:sldId id="6485" r:id="rId6"/>
    <p:sldId id="6487" r:id="rId7"/>
    <p:sldId id="6492" r:id="rId8"/>
    <p:sldId id="6491" r:id="rId9"/>
    <p:sldId id="6495" r:id="rId10"/>
    <p:sldId id="6476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6299"/>
    <a:srgbClr val="2E5292"/>
    <a:srgbClr val="254275"/>
    <a:srgbClr val="12203A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82" autoAdjust="0"/>
    <p:restoredTop sz="94660"/>
  </p:normalViewPr>
  <p:slideViewPr>
    <p:cSldViewPr snapToGrid="0">
      <p:cViewPr varScale="1">
        <p:scale>
          <a:sx n="76" d="100"/>
          <a:sy n="76" d="100"/>
        </p:scale>
        <p:origin x="96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thers\&#21508;&#31181;&#20219;&#21153;\1%20&#20986;&#22269;&#30041;&#23398;&#26495;&#22359;\&#26085;&#20869;&#29926;OHCHR%20&#27431;&#30431;&#21150;&#20844;&#23460;&#23454;&#20064;\ohchr%20&#23384;&#26723;\Task_Tracker%20(need%20to%20be%20revised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Tasks Overview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BE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F43-4BEC-A32F-58527BF54EB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F43-4BEC-A32F-58527BF54EB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F43-4BEC-A32F-58527BF54EB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F43-4BEC-A32F-58527BF54EB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F43-4BEC-A32F-58527BF54EB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EF43-4BEC-A32F-58527BF54EB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EF43-4BEC-A32F-58527BF54EB4}"/>
              </c:ext>
            </c:extLst>
          </c:dPt>
          <c:dLbls>
            <c:delete val="1"/>
          </c:dLbls>
          <c:cat>
            <c:strRef>
              <c:f>Tasks!$L$13:$R$13</c:f>
              <c:strCache>
                <c:ptCount val="7"/>
                <c:pt idx="0">
                  <c:v>Rule of law</c:v>
                </c:pt>
                <c:pt idx="1">
                  <c:v>Civic Space &amp; Migration</c:v>
                </c:pt>
                <c:pt idx="2">
                  <c:v>Business and human rights</c:v>
                </c:pt>
                <c:pt idx="3">
                  <c:v>ESC rights</c:v>
                </c:pt>
                <c:pt idx="4">
                  <c:v>Capacity Building &amp; Communication</c:v>
                </c:pt>
                <c:pt idx="5">
                  <c:v>HRM</c:v>
                </c:pt>
                <c:pt idx="6">
                  <c:v>Other</c:v>
                </c:pt>
              </c:strCache>
            </c:strRef>
          </c:cat>
          <c:val>
            <c:numRef>
              <c:f>Tasks!$L$14:$R$14</c:f>
              <c:numCache>
                <c:formatCode>General</c:formatCode>
                <c:ptCount val="7"/>
                <c:pt idx="0">
                  <c:v>6</c:v>
                </c:pt>
                <c:pt idx="1">
                  <c:v>10</c:v>
                </c:pt>
                <c:pt idx="2">
                  <c:v>2</c:v>
                </c:pt>
                <c:pt idx="3">
                  <c:v>2</c:v>
                </c:pt>
                <c:pt idx="4">
                  <c:v>7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F43-4BEC-A32F-58527BF54EB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</c:legendEntry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1D4C9-023C-4192-AB93-590CB094F465}" type="datetimeFigureOut">
              <a:rPr lang="zh-CN" altLang="en-US" smtClean="0"/>
              <a:t>2026/5/31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C16636-4AC2-4A8B-999E-D410636806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C16636-4AC2-4A8B-999E-D4106368066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6589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9757E68-9006-41A2-97E3-89386155C81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428E4-218F-44A1-B8E3-B9791473E7A1}" type="datetimeFigureOut">
              <a:rPr lang="zh-CN" altLang="en-US" smtClean="0"/>
              <a:t>2026/5/31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1EE6-5B35-4E2E-A7BA-1A35B24470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428E4-218F-44A1-B8E3-B9791473E7A1}" type="datetimeFigureOut">
              <a:rPr lang="zh-CN" altLang="en-US" smtClean="0"/>
              <a:t>2026/5/31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1EE6-5B35-4E2E-A7BA-1A35B24470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428E4-218F-44A1-B8E3-B9791473E7A1}" type="datetimeFigureOut">
              <a:rPr lang="zh-CN" altLang="en-US" smtClean="0"/>
              <a:t>2026/5/31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1EE6-5B35-4E2E-A7BA-1A35B24470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428E4-218F-44A1-B8E3-B9791473E7A1}" type="datetimeFigureOut">
              <a:rPr lang="zh-CN" altLang="en-US" smtClean="0"/>
              <a:t>2026/5/31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1EE6-5B35-4E2E-A7BA-1A35B24470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428E4-218F-44A1-B8E3-B9791473E7A1}" type="datetimeFigureOut">
              <a:rPr lang="zh-CN" altLang="en-US" smtClean="0"/>
              <a:t>2026/5/31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1EE6-5B35-4E2E-A7BA-1A35B24470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428E4-218F-44A1-B8E3-B9791473E7A1}" type="datetimeFigureOut">
              <a:rPr lang="zh-CN" altLang="en-US" smtClean="0"/>
              <a:t>2026/5/31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1EE6-5B35-4E2E-A7BA-1A35B24470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428E4-218F-44A1-B8E3-B9791473E7A1}" type="datetimeFigureOut">
              <a:rPr lang="zh-CN" altLang="en-US" smtClean="0"/>
              <a:t>2026/5/31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1EE6-5B35-4E2E-A7BA-1A35B24470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428E4-218F-44A1-B8E3-B9791473E7A1}" type="datetimeFigureOut">
              <a:rPr lang="zh-CN" altLang="en-US" smtClean="0"/>
              <a:t>2026/5/31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1EE6-5B35-4E2E-A7BA-1A35B24470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428E4-218F-44A1-B8E3-B9791473E7A1}" type="datetimeFigureOut">
              <a:rPr lang="zh-CN" altLang="en-US" smtClean="0"/>
              <a:t>2026/5/31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1EE6-5B35-4E2E-A7BA-1A35B24470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428E4-218F-44A1-B8E3-B9791473E7A1}" type="datetimeFigureOut">
              <a:rPr lang="zh-CN" altLang="en-US" smtClean="0"/>
              <a:t>2026/5/31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1EE6-5B35-4E2E-A7BA-1A35B24470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428E4-218F-44A1-B8E3-B9791473E7A1}" type="datetimeFigureOut">
              <a:rPr lang="zh-CN" altLang="en-US" smtClean="0"/>
              <a:t>2026/5/31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1EE6-5B35-4E2E-A7BA-1A35B24470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428E4-218F-44A1-B8E3-B9791473E7A1}" type="datetimeFigureOut">
              <a:rPr lang="zh-CN" altLang="en-US" smtClean="0"/>
              <a:t>2026/5/31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B1EE6-5B35-4E2E-A7BA-1A35B24470E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341500F-903D-B42D-F69F-541E5355C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7" t="12049" r="6248" b="50220"/>
          <a:stretch>
            <a:fillRect/>
          </a:stretch>
        </p:blipFill>
        <p:spPr>
          <a:xfrm>
            <a:off x="-20320" y="0"/>
            <a:ext cx="12212320" cy="6858001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-20320" y="0"/>
            <a:ext cx="12212320" cy="6858000"/>
          </a:xfrm>
          <a:prstGeom prst="rect">
            <a:avLst/>
          </a:prstGeom>
          <a:gradFill flip="none" rotWithShape="1">
            <a:gsLst>
              <a:gs pos="24000">
                <a:srgbClr val="186299"/>
              </a:gs>
              <a:gs pos="45000">
                <a:srgbClr val="186299">
                  <a:alpha val="80000"/>
                </a:srgbClr>
              </a:gs>
              <a:gs pos="70000">
                <a:srgbClr val="186299">
                  <a:alpha val="50000"/>
                </a:srgbClr>
              </a:gs>
              <a:gs pos="98000">
                <a:srgbClr val="186299">
                  <a:alpha val="1000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43475" y="2805752"/>
            <a:ext cx="3852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Speaker: Shenfei Zhou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23"/>
          <p:cNvSpPr txBox="1">
            <a:spLocks noChangeArrowheads="1"/>
          </p:cNvSpPr>
          <p:nvPr/>
        </p:nvSpPr>
        <p:spPr bwMode="auto">
          <a:xfrm>
            <a:off x="743475" y="1451514"/>
            <a:ext cx="10086821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600" b="1" kern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Behind the Papers: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6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Human Rights Work in Times of Crisis</a:t>
            </a:r>
          </a:p>
          <a:p>
            <a:pPr marL="571500" marR="0" lvl="0" indent="-5715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altLang="zh-CN" sz="2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71500" marR="0" lvl="0" indent="-5715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zh-CN" sz="2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endParaRPr lang="en-US" altLang="zh-CN" sz="2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71500" marR="0" lvl="0" indent="-5715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altLang="zh-CN" sz="2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Why this topic?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zh-CN" sz="2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How do human rights mechanisms actually operate in practice, not before the courts, but in real life?</a:t>
            </a:r>
            <a:endParaRPr kumimoji="0" lang="zh-CN" altLang="en-US" sz="2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" y="0"/>
            <a:ext cx="4587239" cy="6858000"/>
          </a:xfrm>
          <a:prstGeom prst="rect">
            <a:avLst/>
          </a:prstGeom>
          <a:solidFill>
            <a:srgbClr val="18629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11"/>
          <p:cNvSpPr txBox="1"/>
          <p:nvPr/>
        </p:nvSpPr>
        <p:spPr>
          <a:xfrm>
            <a:off x="885346" y="3071480"/>
            <a:ext cx="2816548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CONTENTS</a:t>
            </a:r>
          </a:p>
        </p:txBody>
      </p:sp>
      <p:sp>
        <p:nvSpPr>
          <p:cNvPr id="34" name="MH_Number_3"/>
          <p:cNvSpPr/>
          <p:nvPr>
            <p:custDataLst>
              <p:tags r:id="rId1"/>
            </p:custDataLst>
          </p:nvPr>
        </p:nvSpPr>
        <p:spPr>
          <a:xfrm>
            <a:off x="5163217" y="3012245"/>
            <a:ext cx="785143" cy="77141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15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35" name="MH_Entry_3"/>
          <p:cNvSpPr/>
          <p:nvPr>
            <p:custDataLst>
              <p:tags r:id="rId2"/>
            </p:custDataLst>
          </p:nvPr>
        </p:nvSpPr>
        <p:spPr>
          <a:xfrm>
            <a:off x="6524337" y="3213556"/>
            <a:ext cx="5681842" cy="43088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en-US" altLang="zh-CN" sz="2800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Crisis</a:t>
            </a:r>
            <a:endParaRPr lang="zh-CN" altLang="en-US" dirty="0">
              <a:solidFill>
                <a:srgbClr val="4472C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MH_Number_2">
            <a:extLst>
              <a:ext uri="{FF2B5EF4-FFF2-40B4-BE49-F238E27FC236}">
                <a16:creationId xmlns:a16="http://schemas.microsoft.com/office/drawing/2014/main" id="{E5DF707E-629D-9CCC-9E00-566B6ADF5D7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163217" y="1689234"/>
            <a:ext cx="785143" cy="77141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15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3" name="MH_Entry_2">
            <a:extLst>
              <a:ext uri="{FF2B5EF4-FFF2-40B4-BE49-F238E27FC236}">
                <a16:creationId xmlns:a16="http://schemas.microsoft.com/office/drawing/2014/main" id="{804F4B5B-0523-32D7-F7A4-3F1EAA4EC3E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524337" y="1859499"/>
            <a:ext cx="4938259" cy="43088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en-US" altLang="zh-CN" sz="280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 </a:t>
            </a:r>
            <a:r>
              <a:rPr lang="en-US" altLang="zh-CN" sz="2800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examples from internship </a:t>
            </a:r>
            <a:endParaRPr lang="zh-CN" altLang="en-US" sz="2800" dirty="0">
              <a:solidFill>
                <a:srgbClr val="4472C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MH_Number_4">
            <a:extLst>
              <a:ext uri="{FF2B5EF4-FFF2-40B4-BE49-F238E27FC236}">
                <a16:creationId xmlns:a16="http://schemas.microsoft.com/office/drawing/2014/main" id="{4E738A8F-EB23-1FB7-555A-707D7A6FC0A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144250" y="4335256"/>
            <a:ext cx="785143" cy="771418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15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5" name="MH_Entry_3">
            <a:extLst>
              <a:ext uri="{FF2B5EF4-FFF2-40B4-BE49-F238E27FC236}">
                <a16:creationId xmlns:a16="http://schemas.microsoft.com/office/drawing/2014/main" id="{350F43C0-5007-A2EA-65B3-715C0EDB4E4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524337" y="4567613"/>
            <a:ext cx="5681842" cy="43088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en-US" altLang="zh-CN" sz="2800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Reflections</a:t>
            </a:r>
            <a:endParaRPr lang="zh-CN" altLang="en-US" dirty="0">
              <a:solidFill>
                <a:srgbClr val="4472C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2FA09-318F-73FB-0880-D963830D3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4B637619-7EE5-71A4-E284-4104FBE94FFB}"/>
              </a:ext>
            </a:extLst>
          </p:cNvPr>
          <p:cNvSpPr/>
          <p:nvPr/>
        </p:nvSpPr>
        <p:spPr>
          <a:xfrm>
            <a:off x="491436" y="391735"/>
            <a:ext cx="327552" cy="537905"/>
          </a:xfrm>
          <a:prstGeom prst="rect">
            <a:avLst/>
          </a:prstGeom>
          <a:solidFill>
            <a:srgbClr val="186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AF28EAE-3D05-BBE8-45B7-168F3A8CDB0B}"/>
              </a:ext>
            </a:extLst>
          </p:cNvPr>
          <p:cNvSpPr/>
          <p:nvPr/>
        </p:nvSpPr>
        <p:spPr>
          <a:xfrm>
            <a:off x="912704" y="396120"/>
            <a:ext cx="112132" cy="537905"/>
          </a:xfrm>
          <a:prstGeom prst="rect">
            <a:avLst/>
          </a:prstGeom>
          <a:solidFill>
            <a:srgbClr val="186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13708650-F084-C346-0F15-52723DE43646}"/>
              </a:ext>
            </a:extLst>
          </p:cNvPr>
          <p:cNvSpPr txBox="1"/>
          <p:nvPr/>
        </p:nvSpPr>
        <p:spPr>
          <a:xfrm>
            <a:off x="1219037" y="293534"/>
            <a:ext cx="7069940" cy="7343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indent="-540000" algn="l">
              <a:defRPr/>
            </a:pPr>
            <a:r>
              <a:rPr lang="en-US" altLang="zh-CN" sz="3200" b="1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small office, diverse tasks</a:t>
            </a:r>
            <a:endParaRPr kumimoji="0" lang="en-US" altLang="zh-CN" sz="3200" i="0" u="none" strike="noStrike" kern="1200" cap="none" spc="0" normalizeH="0" baseline="0" noProof="0" dirty="0">
              <a:ln>
                <a:noFill/>
              </a:ln>
              <a:solidFill>
                <a:srgbClr val="1862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048BF70-08D3-927F-5A80-158FC58D2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49" y="2741939"/>
            <a:ext cx="5107385" cy="3655377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6F49530E-3788-74AD-399E-A85305F753A5}"/>
              </a:ext>
            </a:extLst>
          </p:cNvPr>
          <p:cNvSpPr txBox="1"/>
          <p:nvPr/>
        </p:nvSpPr>
        <p:spPr>
          <a:xfrm>
            <a:off x="428958" y="1584230"/>
            <a:ext cx="55385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</a:t>
            </a:r>
            <a:r>
              <a:rPr kumimoji="0" lang="en-US" altLang="zh-CN" sz="2000" i="0" u="none" strike="noStrike" kern="0" cap="none" spc="0" normalizeH="0" baseline="0" noProof="0" dirty="0">
                <a:ln>
                  <a:noFill/>
                </a:ln>
                <a:solidFill>
                  <a:srgbClr val="1862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Office of the High Commissioner for Human Rights (OHCHR)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GB" altLang="zh-CN" sz="2000" i="0" u="none" strike="noStrike" kern="0" cap="none" spc="0" normalizeH="0" baseline="0" noProof="0" dirty="0">
                <a:ln>
                  <a:noFill/>
                </a:ln>
                <a:solidFill>
                  <a:srgbClr val="1862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Regional Office for Europe (ROE)</a:t>
            </a:r>
            <a:endParaRPr kumimoji="0" lang="zh-CN" altLang="en-US" sz="2000" i="0" u="none" strike="noStrike" kern="0" cap="none" spc="0" normalizeH="0" baseline="0" noProof="0" dirty="0">
              <a:ln>
                <a:noFill/>
              </a:ln>
              <a:solidFill>
                <a:srgbClr val="1862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4B6174DA-F75C-A737-17FD-0528630D05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201" y="2741939"/>
            <a:ext cx="2379244" cy="3134916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3812327B-27C9-120F-87DB-69AA66B88D70}"/>
              </a:ext>
            </a:extLst>
          </p:cNvPr>
          <p:cNvSpPr txBox="1"/>
          <p:nvPr/>
        </p:nvSpPr>
        <p:spPr>
          <a:xfrm>
            <a:off x="6224497" y="1584230"/>
            <a:ext cx="38639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Mr. </a:t>
            </a:r>
            <a:r>
              <a:rPr kumimoji="0" lang="en-US" altLang="zh-CN" sz="2000" i="0" u="none" strike="noStrike" kern="0" cap="none" spc="0" normalizeH="0" baseline="0" noProof="0" dirty="0">
                <a:ln>
                  <a:noFill/>
                </a:ln>
                <a:solidFill>
                  <a:srgbClr val="1862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Volker Türk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altLang="zh-CN" sz="2000" i="0" u="none" strike="noStrike" kern="0" cap="none" spc="0" normalizeH="0" baseline="0" noProof="0" dirty="0">
                <a:ln>
                  <a:noFill/>
                </a:ln>
                <a:solidFill>
                  <a:srgbClr val="1862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r>
              <a:rPr lang="en-US" altLang="zh-CN" sz="2000" kern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</a:t>
            </a:r>
            <a:r>
              <a:rPr lang="zh-CN" altLang="en-US" sz="2000" kern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0" lang="en-US" altLang="zh-CN" sz="2000" i="0" u="none" strike="noStrike" kern="0" cap="none" spc="0" normalizeH="0" baseline="0" noProof="0" dirty="0">
                <a:ln>
                  <a:noFill/>
                </a:ln>
                <a:solidFill>
                  <a:srgbClr val="1862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High Commissioner (HC)</a:t>
            </a:r>
            <a:endParaRPr kumimoji="0" lang="zh-CN" altLang="en-US" sz="2000" i="0" u="none" strike="noStrike" kern="0" cap="none" spc="0" normalizeH="0" baseline="0" noProof="0" dirty="0">
              <a:ln>
                <a:noFill/>
              </a:ln>
              <a:solidFill>
                <a:srgbClr val="1862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8F00B29-D429-8B3D-3CD1-C35F40CDB0CE}"/>
              </a:ext>
            </a:extLst>
          </p:cNvPr>
          <p:cNvSpPr txBox="1"/>
          <p:nvPr/>
        </p:nvSpPr>
        <p:spPr>
          <a:xfrm>
            <a:off x="9253612" y="3134724"/>
            <a:ext cx="283678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en-US" altLang="zh-CN" sz="20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Harder ones – 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endParaRPr lang="en-US" altLang="zh-CN" sz="20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GLO: Global Operations Division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endParaRPr lang="en-US" altLang="zh-CN" sz="20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LOIPR: list of issues prior to the reporting</a:t>
            </a:r>
            <a:endParaRPr kumimoji="0" lang="zh-CN" altLang="en-US" sz="20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4048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B3024-E203-957E-5EE0-3671E71A1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FAD2E1C-A979-6D10-2A55-19B1C102A767}"/>
              </a:ext>
            </a:extLst>
          </p:cNvPr>
          <p:cNvSpPr/>
          <p:nvPr/>
        </p:nvSpPr>
        <p:spPr>
          <a:xfrm>
            <a:off x="491436" y="391735"/>
            <a:ext cx="327552" cy="537905"/>
          </a:xfrm>
          <a:prstGeom prst="rect">
            <a:avLst/>
          </a:prstGeom>
          <a:solidFill>
            <a:srgbClr val="186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240C2A7-D010-3B07-2F35-1BCC5520C7AF}"/>
              </a:ext>
            </a:extLst>
          </p:cNvPr>
          <p:cNvSpPr/>
          <p:nvPr/>
        </p:nvSpPr>
        <p:spPr>
          <a:xfrm>
            <a:off x="912704" y="396120"/>
            <a:ext cx="112132" cy="537905"/>
          </a:xfrm>
          <a:prstGeom prst="rect">
            <a:avLst/>
          </a:prstGeom>
          <a:solidFill>
            <a:srgbClr val="186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6427E29C-2B6F-A9BB-B021-3080809F0EE6}"/>
              </a:ext>
            </a:extLst>
          </p:cNvPr>
          <p:cNvSpPr txBox="1"/>
          <p:nvPr/>
        </p:nvSpPr>
        <p:spPr>
          <a:xfrm>
            <a:off x="1219037" y="293534"/>
            <a:ext cx="7069940" cy="7343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indent="-540000" algn="l">
              <a:defRPr/>
            </a:pPr>
            <a:r>
              <a:rPr lang="en-US" altLang="zh-CN" sz="3200" b="1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small office, diverse tasks</a:t>
            </a:r>
            <a:endParaRPr kumimoji="0" lang="en-US" altLang="zh-CN" sz="3200" i="0" u="none" strike="noStrike" kern="1200" cap="none" spc="0" normalizeH="0" baseline="0" noProof="0" dirty="0">
              <a:ln>
                <a:noFill/>
              </a:ln>
              <a:solidFill>
                <a:srgbClr val="1862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DE26E3C-57D3-5D90-7C7E-33856DBDDE94}"/>
              </a:ext>
            </a:extLst>
          </p:cNvPr>
          <p:cNvSpPr txBox="1"/>
          <p:nvPr/>
        </p:nvSpPr>
        <p:spPr>
          <a:xfrm>
            <a:off x="491436" y="1281865"/>
            <a:ext cx="770705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2000" kern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Two</a:t>
            </a:r>
            <a:r>
              <a:rPr lang="zh-CN" altLang="en-US" sz="2000" kern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kern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types of human rights monitoring mechanisms within the United Nations system: treaty-based bodies and charter-based bodies.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2000" b="1" kern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OHCHR provides expertise and support to all of the different mechanisms</a:t>
            </a:r>
            <a:r>
              <a:rPr lang="en-US" altLang="zh-CN" sz="2000" kern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kumimoji="0" lang="zh-CN" altLang="en-US" sz="2000" i="0" u="none" strike="noStrike" kern="0" cap="none" spc="0" normalizeH="0" baseline="0" noProof="0" dirty="0">
              <a:ln>
                <a:noFill/>
              </a:ln>
              <a:solidFill>
                <a:srgbClr val="1862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 descr="The United Nations System and Specialized Agencies">
            <a:extLst>
              <a:ext uri="{FF2B5EF4-FFF2-40B4-BE49-F238E27FC236}">
                <a16:creationId xmlns:a16="http://schemas.microsoft.com/office/drawing/2014/main" id="{FEC6C342-7CA8-93EF-A094-6983735D03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32" r="45203"/>
          <a:stretch>
            <a:fillRect/>
          </a:stretch>
        </p:blipFill>
        <p:spPr bwMode="auto">
          <a:xfrm>
            <a:off x="0" y="3269691"/>
            <a:ext cx="7574548" cy="338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: 单圆角 3">
            <a:extLst>
              <a:ext uri="{FF2B5EF4-FFF2-40B4-BE49-F238E27FC236}">
                <a16:creationId xmlns:a16="http://schemas.microsoft.com/office/drawing/2014/main" id="{B829329C-6BA8-E2DF-1DA7-0D20BAC0E326}"/>
              </a:ext>
            </a:extLst>
          </p:cNvPr>
          <p:cNvSpPr/>
          <p:nvPr/>
        </p:nvSpPr>
        <p:spPr>
          <a:xfrm>
            <a:off x="4967156" y="5529745"/>
            <a:ext cx="2607392" cy="324790"/>
          </a:xfrm>
          <a:prstGeom prst="round1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C645D66-C479-261C-F143-74FB10F77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2405" y="1465765"/>
            <a:ext cx="3635022" cy="5193849"/>
          </a:xfrm>
          <a:prstGeom prst="rect">
            <a:avLst/>
          </a:prstGeom>
        </p:spPr>
      </p:pic>
      <p:sp>
        <p:nvSpPr>
          <p:cNvPr id="12" name="箭头: 右 11">
            <a:extLst>
              <a:ext uri="{FF2B5EF4-FFF2-40B4-BE49-F238E27FC236}">
                <a16:creationId xmlns:a16="http://schemas.microsoft.com/office/drawing/2014/main" id="{CB1C6BAC-B391-F41B-DF72-11307E7E8F29}"/>
              </a:ext>
            </a:extLst>
          </p:cNvPr>
          <p:cNvSpPr/>
          <p:nvPr/>
        </p:nvSpPr>
        <p:spPr>
          <a:xfrm>
            <a:off x="7684003" y="5318067"/>
            <a:ext cx="678946" cy="74814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57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D80FC-06C4-C384-27AE-A98C891C9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75803798-9084-10AF-A47F-6C67CD7200B1}"/>
              </a:ext>
            </a:extLst>
          </p:cNvPr>
          <p:cNvSpPr/>
          <p:nvPr/>
        </p:nvSpPr>
        <p:spPr>
          <a:xfrm>
            <a:off x="491436" y="391735"/>
            <a:ext cx="327552" cy="537905"/>
          </a:xfrm>
          <a:prstGeom prst="rect">
            <a:avLst/>
          </a:prstGeom>
          <a:solidFill>
            <a:srgbClr val="186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CA7DBD13-1D54-438D-EAF8-D6DE29B58030}"/>
              </a:ext>
            </a:extLst>
          </p:cNvPr>
          <p:cNvSpPr/>
          <p:nvPr/>
        </p:nvSpPr>
        <p:spPr>
          <a:xfrm>
            <a:off x="912704" y="396120"/>
            <a:ext cx="112132" cy="537905"/>
          </a:xfrm>
          <a:prstGeom prst="rect">
            <a:avLst/>
          </a:prstGeom>
          <a:solidFill>
            <a:srgbClr val="186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ECDCC75-FB44-FC3F-4D5E-B6CE43E5A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9926" y="391735"/>
            <a:ext cx="2000916" cy="545560"/>
          </a:xfrm>
          <a:prstGeom prst="rect">
            <a:avLst/>
          </a:prstGeom>
        </p:spPr>
      </p:pic>
      <p:sp>
        <p:nvSpPr>
          <p:cNvPr id="5" name="标题 1">
            <a:extLst>
              <a:ext uri="{FF2B5EF4-FFF2-40B4-BE49-F238E27FC236}">
                <a16:creationId xmlns:a16="http://schemas.microsoft.com/office/drawing/2014/main" id="{3CDDFC0B-459E-C969-CD29-AEA6D9DD701B}"/>
              </a:ext>
            </a:extLst>
          </p:cNvPr>
          <p:cNvSpPr txBox="1"/>
          <p:nvPr/>
        </p:nvSpPr>
        <p:spPr>
          <a:xfrm>
            <a:off x="491436" y="5858249"/>
            <a:ext cx="4769333" cy="51747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indent="-540000" algn="l">
              <a:defRPr/>
            </a:pPr>
            <a:r>
              <a:rPr lang="en-US" altLang="zh-CN" sz="2400" noProof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 2 HQ + 90 field presences</a:t>
            </a:r>
            <a:endParaRPr kumimoji="0" lang="en-US" altLang="zh-CN" sz="2400" i="0" u="none" strike="noStrike" kern="1200" cap="none" spc="0" normalizeH="0" baseline="0" noProof="0" dirty="0">
              <a:ln>
                <a:noFill/>
              </a:ln>
              <a:solidFill>
                <a:srgbClr val="1862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Chart 1">
            <a:extLst>
              <a:ext uri="{FF2B5EF4-FFF2-40B4-BE49-F238E27FC236}">
                <a16:creationId xmlns:a16="http://schemas.microsoft.com/office/drawing/2014/main" id="{CC9248B4-4BFE-9E50-3964-7682C1E4A4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9578679"/>
              </p:ext>
            </p:extLst>
          </p:nvPr>
        </p:nvGraphicFramePr>
        <p:xfrm>
          <a:off x="7471044" y="1582126"/>
          <a:ext cx="4537763" cy="4276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标题 1">
            <a:extLst>
              <a:ext uri="{FF2B5EF4-FFF2-40B4-BE49-F238E27FC236}">
                <a16:creationId xmlns:a16="http://schemas.microsoft.com/office/drawing/2014/main" id="{555C6C45-27F9-55EA-EC92-D834627D781D}"/>
              </a:ext>
            </a:extLst>
          </p:cNvPr>
          <p:cNvSpPr txBox="1"/>
          <p:nvPr/>
        </p:nvSpPr>
        <p:spPr>
          <a:xfrm>
            <a:off x="1219037" y="293534"/>
            <a:ext cx="7069940" cy="7343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indent="-540000" algn="l">
              <a:defRPr/>
            </a:pPr>
            <a:r>
              <a:rPr lang="en-US" altLang="zh-CN" sz="3200" b="1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small office, diverse tasks</a:t>
            </a:r>
            <a:endParaRPr kumimoji="0" lang="en-US" altLang="zh-CN" sz="3200" i="0" u="none" strike="noStrike" kern="1200" cap="none" spc="0" normalizeH="0" baseline="0" noProof="0" dirty="0">
              <a:ln>
                <a:noFill/>
              </a:ln>
              <a:solidFill>
                <a:srgbClr val="1862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B1F60ED3-1F2E-3BFD-0118-3A8534C336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263" y="1483927"/>
            <a:ext cx="6762520" cy="4276123"/>
          </a:xfrm>
          <a:prstGeom prst="rect">
            <a:avLst/>
          </a:prstGeom>
        </p:spPr>
      </p:pic>
      <p:sp>
        <p:nvSpPr>
          <p:cNvPr id="14" name="标题 1">
            <a:extLst>
              <a:ext uri="{FF2B5EF4-FFF2-40B4-BE49-F238E27FC236}">
                <a16:creationId xmlns:a16="http://schemas.microsoft.com/office/drawing/2014/main" id="{D0FBFBA4-8866-ACE9-46A4-74405651F696}"/>
              </a:ext>
            </a:extLst>
          </p:cNvPr>
          <p:cNvSpPr txBox="1"/>
          <p:nvPr/>
        </p:nvSpPr>
        <p:spPr>
          <a:xfrm>
            <a:off x="7471044" y="6046994"/>
            <a:ext cx="2193925" cy="51747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indent="-540000" algn="l">
              <a:defRPr/>
            </a:pPr>
            <a:r>
              <a:rPr lang="en-US" altLang="zh-CN" sz="2400" noProof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 My task</a:t>
            </a:r>
            <a:endParaRPr kumimoji="0" lang="en-US" altLang="zh-CN" sz="2400" i="0" u="none" strike="noStrike" kern="1200" cap="none" spc="0" normalizeH="0" baseline="0" noProof="0" dirty="0">
              <a:ln>
                <a:noFill/>
              </a:ln>
              <a:solidFill>
                <a:srgbClr val="1862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3C222245-6E4A-1114-8D86-428C9222807B}"/>
              </a:ext>
            </a:extLst>
          </p:cNvPr>
          <p:cNvSpPr/>
          <p:nvPr/>
        </p:nvSpPr>
        <p:spPr>
          <a:xfrm>
            <a:off x="3895106" y="2553195"/>
            <a:ext cx="308759" cy="34438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37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16934-AEA0-C2BB-F5CB-16F798F8E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1575CEBB-0E5F-4EDE-7B76-AE6E136843A6}"/>
              </a:ext>
            </a:extLst>
          </p:cNvPr>
          <p:cNvSpPr/>
          <p:nvPr/>
        </p:nvSpPr>
        <p:spPr>
          <a:xfrm>
            <a:off x="491436" y="391735"/>
            <a:ext cx="327552" cy="537905"/>
          </a:xfrm>
          <a:prstGeom prst="rect">
            <a:avLst/>
          </a:prstGeom>
          <a:solidFill>
            <a:srgbClr val="186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1454E25-9F42-3267-E7A5-9EEFB69F7C54}"/>
              </a:ext>
            </a:extLst>
          </p:cNvPr>
          <p:cNvSpPr/>
          <p:nvPr/>
        </p:nvSpPr>
        <p:spPr>
          <a:xfrm>
            <a:off x="912704" y="396120"/>
            <a:ext cx="112132" cy="537905"/>
          </a:xfrm>
          <a:prstGeom prst="rect">
            <a:avLst/>
          </a:prstGeom>
          <a:solidFill>
            <a:srgbClr val="186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151AA629-C332-F8F4-C69D-34DBAC560915}"/>
              </a:ext>
            </a:extLst>
          </p:cNvPr>
          <p:cNvSpPr txBox="1"/>
          <p:nvPr/>
        </p:nvSpPr>
        <p:spPr>
          <a:xfrm>
            <a:off x="726902" y="6013843"/>
            <a:ext cx="3379246" cy="51747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indent="-540000" algn="l">
              <a:defRPr/>
            </a:pPr>
            <a:r>
              <a:rPr lang="en-US" altLang="zh-CN" sz="2400" noProof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 Rule of law in EU</a:t>
            </a:r>
            <a:endParaRPr kumimoji="0" lang="en-US" altLang="zh-CN" sz="2400" i="0" u="none" strike="noStrike" kern="1200" cap="none" spc="0" normalizeH="0" baseline="0" noProof="0" dirty="0">
              <a:ln>
                <a:noFill/>
              </a:ln>
              <a:solidFill>
                <a:srgbClr val="1862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230C1E28-8902-239D-5885-2813E7D2775A}"/>
              </a:ext>
            </a:extLst>
          </p:cNvPr>
          <p:cNvGrpSpPr/>
          <p:nvPr/>
        </p:nvGrpSpPr>
        <p:grpSpPr>
          <a:xfrm>
            <a:off x="296884" y="1054100"/>
            <a:ext cx="11685319" cy="5510366"/>
            <a:chOff x="0" y="0"/>
            <a:chExt cx="3274034" cy="1692378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010E8765-0666-65C6-CA61-B6CC187E0387}"/>
                </a:ext>
              </a:extLst>
            </p:cNvPr>
            <p:cNvSpPr/>
            <p:nvPr/>
          </p:nvSpPr>
          <p:spPr>
            <a:xfrm>
              <a:off x="0" y="0"/>
              <a:ext cx="3274034" cy="1692378"/>
            </a:xfrm>
            <a:custGeom>
              <a:avLst/>
              <a:gdLst/>
              <a:ahLst/>
              <a:cxnLst/>
              <a:rect l="l" t="t" r="r" b="b"/>
              <a:pathLst>
                <a:path w="3274034" h="1692378">
                  <a:moveTo>
                    <a:pt x="31762" y="0"/>
                  </a:moveTo>
                  <a:lnTo>
                    <a:pt x="3242272" y="0"/>
                  </a:lnTo>
                  <a:cubicBezTo>
                    <a:pt x="3259814" y="0"/>
                    <a:pt x="3274034" y="14220"/>
                    <a:pt x="3274034" y="31762"/>
                  </a:cubicBezTo>
                  <a:lnTo>
                    <a:pt x="3274034" y="1660616"/>
                  </a:lnTo>
                  <a:cubicBezTo>
                    <a:pt x="3274034" y="1669040"/>
                    <a:pt x="3270688" y="1677118"/>
                    <a:pt x="3264731" y="1683075"/>
                  </a:cubicBezTo>
                  <a:cubicBezTo>
                    <a:pt x="3258775" y="1689032"/>
                    <a:pt x="3250696" y="1692378"/>
                    <a:pt x="3242272" y="1692378"/>
                  </a:cubicBezTo>
                  <a:lnTo>
                    <a:pt x="31762" y="1692378"/>
                  </a:lnTo>
                  <a:cubicBezTo>
                    <a:pt x="23338" y="1692378"/>
                    <a:pt x="15259" y="1689032"/>
                    <a:pt x="9303" y="1683075"/>
                  </a:cubicBezTo>
                  <a:cubicBezTo>
                    <a:pt x="3346" y="1677118"/>
                    <a:pt x="0" y="1669040"/>
                    <a:pt x="0" y="1660616"/>
                  </a:cubicBezTo>
                  <a:lnTo>
                    <a:pt x="0" y="31762"/>
                  </a:lnTo>
                  <a:cubicBezTo>
                    <a:pt x="0" y="23338"/>
                    <a:pt x="3346" y="15259"/>
                    <a:pt x="9303" y="9303"/>
                  </a:cubicBezTo>
                  <a:cubicBezTo>
                    <a:pt x="15259" y="3346"/>
                    <a:pt x="23338" y="0"/>
                    <a:pt x="31762" y="0"/>
                  </a:cubicBezTo>
                  <a:close/>
                </a:path>
              </a:pathLst>
            </a:custGeom>
            <a:ln w="57150" cap="rnd">
              <a:solidFill>
                <a:srgbClr val="006FB7">
                  <a:alpha val="38824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BE"/>
            </a:p>
          </p:txBody>
        </p:sp>
        <p:sp>
          <p:nvSpPr>
            <p:cNvPr id="9" name="TextBox 6">
              <a:extLst>
                <a:ext uri="{FF2B5EF4-FFF2-40B4-BE49-F238E27FC236}">
                  <a16:creationId xmlns:a16="http://schemas.microsoft.com/office/drawing/2014/main" id="{877509FC-3772-04E2-8E17-82ACC16C57DA}"/>
                </a:ext>
              </a:extLst>
            </p:cNvPr>
            <p:cNvSpPr txBox="1"/>
            <p:nvPr/>
          </p:nvSpPr>
          <p:spPr>
            <a:xfrm>
              <a:off x="0" y="-95250"/>
              <a:ext cx="3274034" cy="17876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9"/>
                </a:lnSpc>
              </a:pPr>
              <a:endParaRPr/>
            </a:p>
          </p:txBody>
        </p:sp>
      </p:grpSp>
      <p:sp>
        <p:nvSpPr>
          <p:cNvPr id="4" name="标题 1">
            <a:extLst>
              <a:ext uri="{FF2B5EF4-FFF2-40B4-BE49-F238E27FC236}">
                <a16:creationId xmlns:a16="http://schemas.microsoft.com/office/drawing/2014/main" id="{85DF6028-4174-667D-3AE4-559C17428AF4}"/>
              </a:ext>
            </a:extLst>
          </p:cNvPr>
          <p:cNvSpPr txBox="1"/>
          <p:nvPr/>
        </p:nvSpPr>
        <p:spPr>
          <a:xfrm>
            <a:off x="1219036" y="293534"/>
            <a:ext cx="8315041" cy="7343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indent="-540000" algn="l">
              <a:defRPr/>
            </a:pPr>
            <a:r>
              <a:rPr lang="en-US" altLang="zh-CN" sz="2400" b="1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Case 1 Fitting human rights into institutional formats</a:t>
            </a:r>
            <a:endParaRPr kumimoji="0" lang="en-US" altLang="zh-CN" sz="2400" i="0" u="none" strike="noStrike" kern="1200" cap="none" spc="0" normalizeH="0" baseline="0" noProof="0" dirty="0">
              <a:ln>
                <a:noFill/>
              </a:ln>
              <a:solidFill>
                <a:srgbClr val="1862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BB5C8C3-A230-4AFD-B1B2-1E4C565F66E2}"/>
              </a:ext>
            </a:extLst>
          </p:cNvPr>
          <p:cNvSpPr txBox="1"/>
          <p:nvPr/>
        </p:nvSpPr>
        <p:spPr>
          <a:xfrm>
            <a:off x="635656" y="1756711"/>
            <a:ext cx="357945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en-US" altLang="zh-CN" sz="1800" b="1" kern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Four Pillars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1800" kern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Justice System (independence &amp; resources)</a:t>
            </a:r>
            <a:endParaRPr lang="en-US" altLang="zh-CN" kern="0" dirty="0">
              <a:solidFill>
                <a:srgbClr val="1862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1800" kern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Anti-Corruption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kern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Media Freedom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1800" kern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Checks and Balances</a:t>
            </a:r>
            <a:endParaRPr lang="en-US" altLang="zh-CN" kern="0" dirty="0">
              <a:solidFill>
                <a:srgbClr val="1862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EBC38025-C90E-498C-6CA0-DA2B148F4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721" y="3465131"/>
            <a:ext cx="1873804" cy="2648165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A1AF0CF-495E-06AB-A5CA-622E6C5DE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7597" y="3514826"/>
            <a:ext cx="1830098" cy="2460546"/>
          </a:xfrm>
          <a:prstGeom prst="rect">
            <a:avLst/>
          </a:prstGeom>
        </p:spPr>
      </p:pic>
      <p:sp>
        <p:nvSpPr>
          <p:cNvPr id="18" name="标题 1">
            <a:extLst>
              <a:ext uri="{FF2B5EF4-FFF2-40B4-BE49-F238E27FC236}">
                <a16:creationId xmlns:a16="http://schemas.microsoft.com/office/drawing/2014/main" id="{564E7AE6-DF66-C861-5669-1B9E7ADCDDC0}"/>
              </a:ext>
            </a:extLst>
          </p:cNvPr>
          <p:cNvSpPr txBox="1"/>
          <p:nvPr/>
        </p:nvSpPr>
        <p:spPr>
          <a:xfrm>
            <a:off x="4567164" y="6050783"/>
            <a:ext cx="4917092" cy="51747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indent="-540000" algn="l">
              <a:defRPr/>
            </a:pPr>
            <a:r>
              <a:rPr lang="en-US" altLang="zh-CN" sz="2400" noProof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 Rule of law in UN</a:t>
            </a:r>
            <a:endParaRPr kumimoji="0" lang="en-US" altLang="zh-CN" sz="2400" i="0" u="none" strike="noStrike" kern="1200" cap="none" spc="0" normalizeH="0" baseline="0" noProof="0" dirty="0">
              <a:ln>
                <a:noFill/>
              </a:ln>
              <a:solidFill>
                <a:srgbClr val="1862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94C2F4D5-84AA-2F07-10D7-5CEE854F1E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9378" y="1719114"/>
            <a:ext cx="2560323" cy="331998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67E9976-027B-BE62-AFBD-12F5FA2D7A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6556" y="3208675"/>
            <a:ext cx="2830890" cy="2977996"/>
          </a:xfrm>
          <a:prstGeom prst="rect">
            <a:avLst/>
          </a:prstGeom>
        </p:spPr>
      </p:pic>
      <p:sp>
        <p:nvSpPr>
          <p:cNvPr id="23" name="标题 1">
            <a:extLst>
              <a:ext uri="{FF2B5EF4-FFF2-40B4-BE49-F238E27FC236}">
                <a16:creationId xmlns:a16="http://schemas.microsoft.com/office/drawing/2014/main" id="{B8627251-71B4-B1A9-BE80-8015B0CD4D06}"/>
              </a:ext>
            </a:extLst>
          </p:cNvPr>
          <p:cNvSpPr txBox="1"/>
          <p:nvPr/>
        </p:nvSpPr>
        <p:spPr>
          <a:xfrm>
            <a:off x="8225160" y="5855297"/>
            <a:ext cx="3678240" cy="51747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indent="-540000" algn="l">
              <a:defRPr/>
            </a:pPr>
            <a:r>
              <a:rPr lang="en-US" altLang="zh-CN" sz="2400" noProof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 Final contribution to the EU Rule of law report</a:t>
            </a:r>
            <a:endParaRPr kumimoji="0" lang="en-US" altLang="zh-CN" sz="2400" i="0" u="none" strike="noStrike" kern="1200" cap="none" spc="0" normalizeH="0" baseline="0" noProof="0" dirty="0">
              <a:ln>
                <a:noFill/>
              </a:ln>
              <a:solidFill>
                <a:srgbClr val="1862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4FDFDEC0-612E-7EDA-7024-8D172AD24F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6453" y="1409177"/>
            <a:ext cx="3166356" cy="4111908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CD181334-216A-92E3-AC16-C0F08DA1D380}"/>
              </a:ext>
            </a:extLst>
          </p:cNvPr>
          <p:cNvSpPr txBox="1"/>
          <p:nvPr/>
        </p:nvSpPr>
        <p:spPr>
          <a:xfrm>
            <a:off x="4567164" y="1088461"/>
            <a:ext cx="3579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sz="1800" kern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Justice System (</a:t>
            </a:r>
            <a:r>
              <a:rPr lang="en-US" altLang="zh-CN" kern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…child justice, transitional justice)</a:t>
            </a:r>
            <a:endParaRPr lang="en-US" altLang="zh-CN" sz="1800" kern="0" dirty="0">
              <a:solidFill>
                <a:srgbClr val="1862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标题 1">
            <a:extLst>
              <a:ext uri="{FF2B5EF4-FFF2-40B4-BE49-F238E27FC236}">
                <a16:creationId xmlns:a16="http://schemas.microsoft.com/office/drawing/2014/main" id="{0A0FBACF-B5D8-A652-CFBC-B735335CD13A}"/>
              </a:ext>
            </a:extLst>
          </p:cNvPr>
          <p:cNvSpPr txBox="1"/>
          <p:nvPr/>
        </p:nvSpPr>
        <p:spPr>
          <a:xfrm>
            <a:off x="542721" y="1152299"/>
            <a:ext cx="3605049" cy="51747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indent="-540000" algn="l">
              <a:defRPr/>
            </a:pPr>
            <a:r>
              <a:rPr kumimoji="0" lang="en-US" altLang="zh-CN" sz="2400" b="1" i="0" u="none" strike="noStrike" kern="1200" cap="none" spc="0" normalizeH="0" baseline="0" dirty="0">
                <a:ln>
                  <a:noFill/>
                </a:ln>
                <a:solidFill>
                  <a:srgbClr val="1862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EU </a:t>
            </a:r>
            <a:r>
              <a:rPr lang="en-US" altLang="zh-CN" sz="2400" b="1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Rule of Law report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1862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242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B48C3-D9B9-D5E0-5624-6A356E584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5D3D6CBF-9075-6EF7-8B39-1C72834E5927}"/>
              </a:ext>
            </a:extLst>
          </p:cNvPr>
          <p:cNvSpPr/>
          <p:nvPr/>
        </p:nvSpPr>
        <p:spPr>
          <a:xfrm>
            <a:off x="491436" y="391735"/>
            <a:ext cx="327552" cy="537905"/>
          </a:xfrm>
          <a:prstGeom prst="rect">
            <a:avLst/>
          </a:prstGeom>
          <a:solidFill>
            <a:srgbClr val="186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2D83CCE-D0B1-BF1D-FB6D-20E41CBBA4C6}"/>
              </a:ext>
            </a:extLst>
          </p:cNvPr>
          <p:cNvSpPr/>
          <p:nvPr/>
        </p:nvSpPr>
        <p:spPr>
          <a:xfrm>
            <a:off x="912704" y="396120"/>
            <a:ext cx="112132" cy="537905"/>
          </a:xfrm>
          <a:prstGeom prst="rect">
            <a:avLst/>
          </a:prstGeom>
          <a:solidFill>
            <a:srgbClr val="186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38B9BFCB-018C-F59C-C0CB-B50E941E55BC}"/>
              </a:ext>
            </a:extLst>
          </p:cNvPr>
          <p:cNvSpPr txBox="1"/>
          <p:nvPr/>
        </p:nvSpPr>
        <p:spPr>
          <a:xfrm>
            <a:off x="418165" y="3560147"/>
            <a:ext cx="6768476" cy="273470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l">
              <a:buFont typeface="Arial" panose="020B0604020202020204" pitchFamily="34" charset="0"/>
              <a:buChar char="•"/>
              <a:defRPr/>
            </a:pPr>
            <a:r>
              <a:rPr lang="en-US" altLang="zh-CN" sz="2000" b="1" noProof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Omnibus I package - Commission simplifies rules on sustainability and EU investments, delivering over €6 billion in administrative relief.</a:t>
            </a:r>
          </a:p>
          <a:p>
            <a:pPr marL="342900" lvl="0" indent="-342900" algn="l">
              <a:buFont typeface="Arial" panose="020B0604020202020204" pitchFamily="34" charset="0"/>
              <a:buChar char="•"/>
              <a:defRPr/>
            </a:pPr>
            <a:r>
              <a:rPr lang="en-US" altLang="zh-CN" sz="2000" b="1" noProof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CSDDD</a:t>
            </a:r>
            <a:r>
              <a:rPr lang="en-US" altLang="zh-CN" sz="2000" noProof="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Corporate Sustainability Due Diligence Directive</a:t>
            </a:r>
          </a:p>
          <a:p>
            <a:pPr marL="342900" lvl="0" indent="-342900" algn="l">
              <a:buFont typeface="Arial" panose="020B0604020202020204" pitchFamily="34" charset="0"/>
              <a:buChar char="•"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1862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CSRD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rgbClr val="1862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: Corporate Sustainability Reporting Directive</a:t>
            </a:r>
          </a:p>
          <a:p>
            <a:pPr marL="342900" lvl="0" indent="-342900" algn="l">
              <a:buFont typeface="Arial" panose="020B0604020202020204" pitchFamily="34" charset="0"/>
              <a:buChar char="•"/>
              <a:defRPr/>
            </a:pPr>
            <a:endParaRPr lang="en-US" altLang="zh-CN" sz="2000" dirty="0">
              <a:solidFill>
                <a:srgbClr val="1862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1862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OHCHR (ROE): 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rgbClr val="1862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 event, 2 roundtables, 3 press releases, 1 report.</a:t>
            </a: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B78D24A5-982D-E606-2098-18B48EC77B4B}"/>
              </a:ext>
            </a:extLst>
          </p:cNvPr>
          <p:cNvGrpSpPr/>
          <p:nvPr/>
        </p:nvGrpSpPr>
        <p:grpSpPr>
          <a:xfrm>
            <a:off x="308758" y="1147912"/>
            <a:ext cx="11673445" cy="5416553"/>
            <a:chOff x="0" y="0"/>
            <a:chExt cx="3274034" cy="1692378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878FF623-37A9-5A60-A404-E56762C7C592}"/>
                </a:ext>
              </a:extLst>
            </p:cNvPr>
            <p:cNvSpPr/>
            <p:nvPr/>
          </p:nvSpPr>
          <p:spPr>
            <a:xfrm>
              <a:off x="0" y="0"/>
              <a:ext cx="3274034" cy="1692378"/>
            </a:xfrm>
            <a:custGeom>
              <a:avLst/>
              <a:gdLst/>
              <a:ahLst/>
              <a:cxnLst/>
              <a:rect l="l" t="t" r="r" b="b"/>
              <a:pathLst>
                <a:path w="3274034" h="1692378">
                  <a:moveTo>
                    <a:pt x="31762" y="0"/>
                  </a:moveTo>
                  <a:lnTo>
                    <a:pt x="3242272" y="0"/>
                  </a:lnTo>
                  <a:cubicBezTo>
                    <a:pt x="3259814" y="0"/>
                    <a:pt x="3274034" y="14220"/>
                    <a:pt x="3274034" y="31762"/>
                  </a:cubicBezTo>
                  <a:lnTo>
                    <a:pt x="3274034" y="1660616"/>
                  </a:lnTo>
                  <a:cubicBezTo>
                    <a:pt x="3274034" y="1669040"/>
                    <a:pt x="3270688" y="1677118"/>
                    <a:pt x="3264731" y="1683075"/>
                  </a:cubicBezTo>
                  <a:cubicBezTo>
                    <a:pt x="3258775" y="1689032"/>
                    <a:pt x="3250696" y="1692378"/>
                    <a:pt x="3242272" y="1692378"/>
                  </a:cubicBezTo>
                  <a:lnTo>
                    <a:pt x="31762" y="1692378"/>
                  </a:lnTo>
                  <a:cubicBezTo>
                    <a:pt x="23338" y="1692378"/>
                    <a:pt x="15259" y="1689032"/>
                    <a:pt x="9303" y="1683075"/>
                  </a:cubicBezTo>
                  <a:cubicBezTo>
                    <a:pt x="3346" y="1677118"/>
                    <a:pt x="0" y="1669040"/>
                    <a:pt x="0" y="1660616"/>
                  </a:cubicBezTo>
                  <a:lnTo>
                    <a:pt x="0" y="31762"/>
                  </a:lnTo>
                  <a:cubicBezTo>
                    <a:pt x="0" y="23338"/>
                    <a:pt x="3346" y="15259"/>
                    <a:pt x="9303" y="9303"/>
                  </a:cubicBezTo>
                  <a:cubicBezTo>
                    <a:pt x="15259" y="3346"/>
                    <a:pt x="23338" y="0"/>
                    <a:pt x="31762" y="0"/>
                  </a:cubicBezTo>
                  <a:close/>
                </a:path>
              </a:pathLst>
            </a:custGeom>
            <a:ln w="57150" cap="rnd">
              <a:solidFill>
                <a:srgbClr val="006FB7">
                  <a:alpha val="38824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BE"/>
            </a:p>
          </p:txBody>
        </p:sp>
        <p:sp>
          <p:nvSpPr>
            <p:cNvPr id="9" name="TextBox 6">
              <a:extLst>
                <a:ext uri="{FF2B5EF4-FFF2-40B4-BE49-F238E27FC236}">
                  <a16:creationId xmlns:a16="http://schemas.microsoft.com/office/drawing/2014/main" id="{01E500B4-6ECD-BCB4-F64B-AF0F06995684}"/>
                </a:ext>
              </a:extLst>
            </p:cNvPr>
            <p:cNvSpPr txBox="1"/>
            <p:nvPr/>
          </p:nvSpPr>
          <p:spPr>
            <a:xfrm>
              <a:off x="0" y="-95250"/>
              <a:ext cx="3274034" cy="17876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9"/>
                </a:lnSpc>
              </a:pPr>
              <a:endParaRPr/>
            </a:p>
          </p:txBody>
        </p:sp>
      </p:grpSp>
      <p:sp>
        <p:nvSpPr>
          <p:cNvPr id="4" name="标题 1">
            <a:extLst>
              <a:ext uri="{FF2B5EF4-FFF2-40B4-BE49-F238E27FC236}">
                <a16:creationId xmlns:a16="http://schemas.microsoft.com/office/drawing/2014/main" id="{4D5F501C-A895-9720-6666-27D0EB50FBB1}"/>
              </a:ext>
            </a:extLst>
          </p:cNvPr>
          <p:cNvSpPr txBox="1"/>
          <p:nvPr/>
        </p:nvSpPr>
        <p:spPr>
          <a:xfrm>
            <a:off x="1219036" y="293534"/>
            <a:ext cx="8315041" cy="7343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indent="-540000" algn="l">
              <a:defRPr/>
            </a:pPr>
            <a:r>
              <a:rPr lang="en-US" altLang="zh-CN" sz="2400" b="1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Case 2 Keeping human rights visible in real time </a:t>
            </a:r>
            <a:r>
              <a:rPr lang="en-US" altLang="zh-CN" sz="240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(business and human rights)</a:t>
            </a:r>
            <a:endParaRPr kumimoji="0" lang="en-US" altLang="zh-CN" sz="2400" i="0" u="none" strike="noStrike" kern="1200" cap="none" spc="0" normalizeH="0" baseline="0" noProof="0" dirty="0">
              <a:ln>
                <a:noFill/>
              </a:ln>
              <a:solidFill>
                <a:srgbClr val="1862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Picture 2" descr="The EU Omnibus Simplification Timeline: Tension Between Simplification and Sustainability">
            <a:extLst>
              <a:ext uri="{FF2B5EF4-FFF2-40B4-BE49-F238E27FC236}">
                <a16:creationId xmlns:a16="http://schemas.microsoft.com/office/drawing/2014/main" id="{8C6C558C-3716-3208-35B3-C29E76A10E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1" t="7932" r="5555" b="38469"/>
          <a:stretch>
            <a:fillRect/>
          </a:stretch>
        </p:blipFill>
        <p:spPr bwMode="auto">
          <a:xfrm>
            <a:off x="582526" y="1332692"/>
            <a:ext cx="6075619" cy="2013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B96B200-173A-8209-832A-19CFFFE3C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6641" y="1241726"/>
            <a:ext cx="4422833" cy="516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49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78642-CCF2-AA76-4170-C0D696079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001B635C-7036-4541-FF5C-ABF6EA9BCBED}"/>
              </a:ext>
            </a:extLst>
          </p:cNvPr>
          <p:cNvSpPr/>
          <p:nvPr/>
        </p:nvSpPr>
        <p:spPr>
          <a:xfrm>
            <a:off x="491436" y="391735"/>
            <a:ext cx="327552" cy="537905"/>
          </a:xfrm>
          <a:prstGeom prst="rect">
            <a:avLst/>
          </a:prstGeom>
          <a:solidFill>
            <a:srgbClr val="186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C4B2E75-C5EA-A0B4-02E9-2D973A218501}"/>
              </a:ext>
            </a:extLst>
          </p:cNvPr>
          <p:cNvSpPr/>
          <p:nvPr/>
        </p:nvSpPr>
        <p:spPr>
          <a:xfrm>
            <a:off x="912704" y="396120"/>
            <a:ext cx="112132" cy="537905"/>
          </a:xfrm>
          <a:prstGeom prst="rect">
            <a:avLst/>
          </a:prstGeom>
          <a:solidFill>
            <a:srgbClr val="186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EEBBB743-CC3E-792E-AE19-50785356EB3D}"/>
              </a:ext>
            </a:extLst>
          </p:cNvPr>
          <p:cNvSpPr txBox="1"/>
          <p:nvPr/>
        </p:nvSpPr>
        <p:spPr>
          <a:xfrm>
            <a:off x="655211" y="1027839"/>
            <a:ext cx="10721349" cy="417355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indent="-540000" algn="l">
              <a:buFont typeface="Arial" panose="020B0604020202020204" pitchFamily="34" charset="0"/>
              <a:buChar char="•"/>
              <a:defRPr/>
            </a:pPr>
            <a:endParaRPr lang="en-US" altLang="zh-CN" sz="2400" b="1" dirty="0">
              <a:solidFill>
                <a:srgbClr val="1862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  <a:defRPr/>
            </a:pPr>
            <a:r>
              <a:rPr lang="en-US" altLang="zh-CN" sz="2400" b="1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Political Crisis: </a:t>
            </a:r>
            <a:r>
              <a:rPr lang="en-US" altLang="zh-CN" sz="240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State to withdraw Human Rights Council, and to quit Universal Periodic Review  </a:t>
            </a:r>
          </a:p>
          <a:p>
            <a:pPr marL="396000" lvl="0" indent="-342900" algn="l">
              <a:buFont typeface="Wingdings" panose="05000000000000000000" pitchFamily="2" charset="2"/>
              <a:buChar char="Ø"/>
              <a:defRPr/>
            </a:pPr>
            <a:r>
              <a:rPr lang="en-US" altLang="zh-CN" sz="240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 &gt; Does it create a real problem of legitimacy? </a:t>
            </a:r>
          </a:p>
          <a:p>
            <a:pPr marL="396000" lvl="0" indent="-342900" algn="l">
              <a:buFont typeface="Wingdings" panose="05000000000000000000" pitchFamily="2" charset="2"/>
              <a:buChar char="Ø"/>
              <a:defRPr/>
            </a:pPr>
            <a:r>
              <a:rPr lang="en-US" altLang="zh-CN" sz="240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Looking into procedural rules: Decision adopted by the Human Rights Council at its seventh organizational meeting “Non-cooperation of a State under review with the universal periodic review mechanism”(OM/7/101).</a:t>
            </a:r>
            <a:endParaRPr kumimoji="0" lang="en-US" altLang="zh-CN" sz="2400" i="0" u="none" strike="noStrike" kern="1200" cap="none" spc="0" normalizeH="0" baseline="0" noProof="0" dirty="0">
              <a:ln>
                <a:noFill/>
              </a:ln>
              <a:solidFill>
                <a:srgbClr val="1862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-540000" algn="l">
              <a:buFont typeface="Arial" panose="020B0604020202020204" pitchFamily="34" charset="0"/>
              <a:buChar char="•"/>
              <a:defRPr/>
            </a:pPr>
            <a:endParaRPr lang="en-US" altLang="zh-CN" sz="2400" dirty="0">
              <a:solidFill>
                <a:srgbClr val="1862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  <a:defRPr/>
            </a:pPr>
            <a:r>
              <a:rPr lang="en-US" altLang="zh-CN" sz="2400" b="1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Financial Crisis:</a:t>
            </a:r>
            <a:r>
              <a:rPr lang="zh-CN" altLang="en-US" sz="2400" b="1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Funding cuts and lost of posts. More pressure on global south and more unstable contracts.</a:t>
            </a:r>
          </a:p>
          <a:p>
            <a:pPr marL="342900" lvl="0" indent="-342900" algn="l">
              <a:buFont typeface="Arial" panose="020B0604020202020204" pitchFamily="34" charset="0"/>
              <a:buChar char="•"/>
              <a:defRPr/>
            </a:pPr>
            <a:endParaRPr kumimoji="0" lang="en-US" altLang="zh-CN" sz="2400" i="0" u="none" strike="noStrike" kern="1200" cap="none" spc="0" normalizeH="0" baseline="0" noProof="0" dirty="0">
              <a:ln>
                <a:noFill/>
              </a:ln>
              <a:solidFill>
                <a:srgbClr val="1862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A7F67095-DC65-58AE-E9F0-958FD606732E}"/>
              </a:ext>
            </a:extLst>
          </p:cNvPr>
          <p:cNvSpPr txBox="1"/>
          <p:nvPr/>
        </p:nvSpPr>
        <p:spPr>
          <a:xfrm>
            <a:off x="1219036" y="293534"/>
            <a:ext cx="8315041" cy="7343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indent="-540000" algn="l">
              <a:defRPr/>
            </a:pPr>
            <a:r>
              <a:rPr lang="en-US" altLang="zh-CN" sz="2400" b="1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 Time of Crisis</a:t>
            </a:r>
            <a:endParaRPr kumimoji="0" lang="en-US" altLang="zh-CN" sz="2400" i="0" u="none" strike="noStrike" kern="1200" cap="none" spc="0" normalizeH="0" baseline="0" noProof="0" dirty="0">
              <a:ln>
                <a:noFill/>
              </a:ln>
              <a:solidFill>
                <a:srgbClr val="1862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FE3A381-783C-889E-AC89-A8D0973F9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704" y="4947397"/>
            <a:ext cx="4932217" cy="1765525"/>
          </a:xfrm>
          <a:prstGeom prst="rect">
            <a:avLst/>
          </a:prstGeom>
        </p:spPr>
      </p:pic>
      <p:sp>
        <p:nvSpPr>
          <p:cNvPr id="15" name="Freeform 7">
            <a:extLst>
              <a:ext uri="{FF2B5EF4-FFF2-40B4-BE49-F238E27FC236}">
                <a16:creationId xmlns:a16="http://schemas.microsoft.com/office/drawing/2014/main" id="{CFECF0F7-B228-9C05-169E-45514EDD5457}"/>
              </a:ext>
            </a:extLst>
          </p:cNvPr>
          <p:cNvSpPr/>
          <p:nvPr/>
        </p:nvSpPr>
        <p:spPr>
          <a:xfrm>
            <a:off x="7389901" y="4653863"/>
            <a:ext cx="2965382" cy="1910603"/>
          </a:xfrm>
          <a:custGeom>
            <a:avLst/>
            <a:gdLst/>
            <a:ahLst/>
            <a:cxnLst/>
            <a:rect l="l" t="t" r="r" b="b"/>
            <a:pathLst>
              <a:path w="3962952" h="2556104">
                <a:moveTo>
                  <a:pt x="0" y="0"/>
                </a:moveTo>
                <a:lnTo>
                  <a:pt x="3962952" y="0"/>
                </a:lnTo>
                <a:lnTo>
                  <a:pt x="3962952" y="2556103"/>
                </a:lnTo>
                <a:lnTo>
                  <a:pt x="0" y="25561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44395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2F961-3A19-E70B-6F76-68987A877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53EBEBBF-2E73-69D0-BBF9-AFF0796D52C3}"/>
              </a:ext>
            </a:extLst>
          </p:cNvPr>
          <p:cNvSpPr/>
          <p:nvPr/>
        </p:nvSpPr>
        <p:spPr>
          <a:xfrm>
            <a:off x="491436" y="391735"/>
            <a:ext cx="327552" cy="537905"/>
          </a:xfrm>
          <a:prstGeom prst="rect">
            <a:avLst/>
          </a:prstGeom>
          <a:solidFill>
            <a:srgbClr val="186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3D0F63A-B954-09EC-34AD-75642A910173}"/>
              </a:ext>
            </a:extLst>
          </p:cNvPr>
          <p:cNvSpPr/>
          <p:nvPr/>
        </p:nvSpPr>
        <p:spPr>
          <a:xfrm>
            <a:off x="912704" y="396120"/>
            <a:ext cx="112132" cy="537905"/>
          </a:xfrm>
          <a:prstGeom prst="rect">
            <a:avLst/>
          </a:prstGeom>
          <a:solidFill>
            <a:srgbClr val="186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F878B9CD-900D-F0BE-0A05-86F77B7F7DC4}"/>
              </a:ext>
            </a:extLst>
          </p:cNvPr>
          <p:cNvSpPr txBox="1"/>
          <p:nvPr/>
        </p:nvSpPr>
        <p:spPr>
          <a:xfrm>
            <a:off x="655212" y="1392139"/>
            <a:ext cx="10721349" cy="51723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indent="-540000" algn="l">
              <a:buFont typeface="Arial" panose="020B0604020202020204" pitchFamily="34" charset="0"/>
              <a:buChar char="•"/>
              <a:defRPr/>
            </a:pPr>
            <a:endParaRPr lang="en-US" altLang="zh-CN" sz="2400" b="1" dirty="0">
              <a:solidFill>
                <a:srgbClr val="1862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  <a:defRPr/>
            </a:pPr>
            <a:r>
              <a:rPr lang="en-US" altLang="zh-CN" sz="2400" b="1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Paper-making as process</a:t>
            </a:r>
          </a:p>
          <a:p>
            <a:pPr marL="654300" lvl="0" indent="-457200" algn="l">
              <a:buFont typeface="Wingdings" panose="05000000000000000000" pitchFamily="2" charset="2"/>
              <a:buChar char="Ø"/>
              <a:defRPr/>
            </a:pPr>
            <a:r>
              <a:rPr kumimoji="0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1862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Not final outcome, but </a:t>
            </a:r>
            <a:r>
              <a:rPr kumimoji="0" lang="en-US" altLang="zh-CN" sz="2400" i="0" u="none" strike="noStrike" kern="1200" cap="none" spc="0" normalizeH="0" baseline="0" noProof="0" dirty="0" err="1">
                <a:ln>
                  <a:noFill/>
                </a:ln>
                <a:solidFill>
                  <a:srgbClr val="1862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organised</a:t>
            </a:r>
            <a:r>
              <a:rPr kumimoji="0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1862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discourse.</a:t>
            </a:r>
          </a:p>
          <a:p>
            <a:pPr marL="654300" lvl="0" indent="-457200" algn="l">
              <a:buFont typeface="Wingdings" panose="05000000000000000000" pitchFamily="2" charset="2"/>
              <a:buChar char="Ø"/>
              <a:defRPr/>
            </a:pPr>
            <a:r>
              <a:rPr kumimoji="0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srgbClr val="1862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Documents are “artifacts of modern knowledge”(Riles, 2006).</a:t>
            </a:r>
          </a:p>
          <a:p>
            <a:pPr marL="197100" lvl="0" algn="l">
              <a:defRPr/>
            </a:pPr>
            <a:endParaRPr kumimoji="0" lang="en-US" altLang="zh-CN" sz="2400" i="0" u="none" strike="noStrike" kern="1200" cap="none" spc="0" normalizeH="0" baseline="0" noProof="0" dirty="0">
              <a:ln>
                <a:noFill/>
              </a:ln>
              <a:solidFill>
                <a:srgbClr val="1862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  <a:defRPr/>
            </a:pPr>
            <a:r>
              <a:rPr lang="en-US" altLang="zh-CN" sz="2400" b="1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Translation from “real reality” to “UN reality”</a:t>
            </a:r>
          </a:p>
          <a:p>
            <a:pPr marL="654300" lvl="0" indent="-457200" algn="l">
              <a:buFont typeface="Wingdings" panose="05000000000000000000" pitchFamily="2" charset="2"/>
              <a:buChar char="Ø"/>
              <a:defRPr/>
            </a:pPr>
            <a:r>
              <a:rPr lang="en-US" altLang="zh-CN" sz="240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Linking field knowledge and UN discourse, traveling from “particular” and “universal” (Naples-Mitchell, 2011: 233). </a:t>
            </a:r>
          </a:p>
          <a:p>
            <a:pPr marL="197100" lvl="0" algn="l">
              <a:defRPr/>
            </a:pPr>
            <a:endParaRPr lang="en-US" altLang="zh-CN" sz="2400" noProof="0" dirty="0">
              <a:solidFill>
                <a:srgbClr val="1862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  <a:defRPr/>
            </a:pPr>
            <a:r>
              <a:rPr lang="en-US" altLang="zh-CN" sz="2400" b="1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Non-normative values</a:t>
            </a:r>
          </a:p>
          <a:p>
            <a:pPr marL="654300" lvl="0" indent="-457200" algn="l">
              <a:buFont typeface="Wingdings" panose="05000000000000000000" pitchFamily="2" charset="2"/>
              <a:buChar char="Ø"/>
              <a:defRPr/>
            </a:pPr>
            <a:r>
              <a:rPr lang="en-US" altLang="zh-CN" sz="240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Beyond legal effect</a:t>
            </a:r>
          </a:p>
          <a:p>
            <a:pPr marL="654300" lvl="0" indent="-457200" algn="l">
              <a:buFont typeface="Wingdings" panose="05000000000000000000" pitchFamily="2" charset="2"/>
              <a:buChar char="Ø"/>
              <a:defRPr/>
            </a:pPr>
            <a:r>
              <a:rPr lang="en-US" altLang="zh-CN" sz="2400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“It is in the micro-processes of human rights discourse, practice and consciousness that its effects become visible” (Merry, 2017:139).</a:t>
            </a:r>
            <a:endParaRPr lang="en-US" altLang="zh-CN" sz="2400" noProof="0" dirty="0">
              <a:solidFill>
                <a:srgbClr val="1862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54300" lvl="0" indent="-457200" algn="l">
              <a:buFont typeface="Arial" panose="020B0604020202020204" pitchFamily="34" charset="0"/>
              <a:buChar char="•"/>
              <a:defRPr/>
            </a:pPr>
            <a:endParaRPr kumimoji="0" lang="en-US" altLang="zh-CN" sz="2400" i="0" u="none" strike="noStrike" kern="1200" cap="none" spc="0" normalizeH="0" baseline="0" noProof="0" dirty="0">
              <a:ln>
                <a:noFill/>
              </a:ln>
              <a:solidFill>
                <a:srgbClr val="1862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54300" lvl="0" indent="-457200" algn="l">
              <a:buFont typeface="Wingdings" panose="05000000000000000000" pitchFamily="2" charset="2"/>
              <a:buChar char="Ø"/>
              <a:defRPr/>
            </a:pPr>
            <a:endParaRPr kumimoji="0" lang="en-US" altLang="zh-CN" sz="2400" i="0" u="none" strike="noStrike" kern="1200" cap="none" spc="0" normalizeH="0" baseline="0" noProof="0" dirty="0">
              <a:ln>
                <a:noFill/>
              </a:ln>
              <a:solidFill>
                <a:srgbClr val="1862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B15F3308-2AA5-D02F-6924-FE7EADF05862}"/>
              </a:ext>
            </a:extLst>
          </p:cNvPr>
          <p:cNvSpPr txBox="1"/>
          <p:nvPr/>
        </p:nvSpPr>
        <p:spPr>
          <a:xfrm>
            <a:off x="1219036" y="293534"/>
            <a:ext cx="8315041" cy="7343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indent="-540000" algn="l">
              <a:defRPr/>
            </a:pPr>
            <a:r>
              <a:rPr lang="en-US" altLang="zh-CN" sz="2400" b="1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Back to the title</a:t>
            </a:r>
            <a:r>
              <a:rPr lang="en-US" altLang="zh-CN" sz="2400" b="1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behind </a:t>
            </a:r>
            <a:r>
              <a:rPr lang="en-US" altLang="zh-CN" sz="2400" b="1" dirty="0">
                <a:solidFill>
                  <a:srgbClr val="1862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papers?</a:t>
            </a:r>
            <a:endParaRPr kumimoji="0" lang="en-US" altLang="zh-CN" sz="2400" i="0" u="none" strike="noStrike" kern="1200" cap="none" spc="0" normalizeH="0" baseline="0" noProof="0" dirty="0">
              <a:ln>
                <a:noFill/>
              </a:ln>
              <a:solidFill>
                <a:srgbClr val="1862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515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Docer搜索：半想象现实   http://chn.docer.com/works/?userid=199927538"/>
          <p:cNvSpPr/>
          <p:nvPr/>
        </p:nvSpPr>
        <p:spPr>
          <a:xfrm>
            <a:off x="3858518" y="2731763"/>
            <a:ext cx="4226431" cy="11079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6600" dirty="0">
                <a:solidFill>
                  <a:srgbClr val="186299"/>
                </a:solidFill>
                <a:latin typeface="Times New Roman" panose="02020603050405020304" pitchFamily="18" charset="0"/>
                <a:ea typeface="方正宋刻本秀楷简体" panose="02000000000000000000" charset="-122"/>
                <a:cs typeface="Times New Roman" panose="02020603050405020304" pitchFamily="18" charset="0"/>
              </a:rPr>
              <a:t>Thank you!</a:t>
            </a:r>
            <a:endParaRPr lang="zh-CN" altLang="en-US" sz="6600" dirty="0">
              <a:solidFill>
                <a:srgbClr val="186299"/>
              </a:solidFill>
              <a:latin typeface="Times New Roman" panose="02020603050405020304" pitchFamily="18" charset="0"/>
              <a:ea typeface="方正宋刻本秀楷简体" panose="02000000000000000000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1595</TotalTime>
  <Words>471</Words>
  <Application>Microsoft Office PowerPoint</Application>
  <PresentationFormat>宽屏</PresentationFormat>
  <Paragraphs>73</Paragraphs>
  <Slides>10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等线</vt:lpstr>
      <vt:lpstr>等线 Light</vt:lpstr>
      <vt:lpstr>微软雅黑</vt:lpstr>
      <vt:lpstr>Arial</vt:lpstr>
      <vt:lpstr>Calibri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向 心仪</dc:creator>
  <cp:lastModifiedBy>Shenfei Zhou Respondent 1</cp:lastModifiedBy>
  <cp:revision>67</cp:revision>
  <dcterms:created xsi:type="dcterms:W3CDTF">2020-04-26T00:21:00Z</dcterms:created>
  <dcterms:modified xsi:type="dcterms:W3CDTF">2026-05-31T09:30:57Z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